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57" r:id="rId4"/>
    <p:sldId id="264" r:id="rId5"/>
    <p:sldId id="280" r:id="rId6"/>
    <p:sldId id="258" r:id="rId7"/>
    <p:sldId id="259" r:id="rId8"/>
    <p:sldId id="260" r:id="rId9"/>
    <p:sldId id="261" r:id="rId10"/>
    <p:sldId id="283" r:id="rId11"/>
    <p:sldId id="274" r:id="rId12"/>
    <p:sldId id="273" r:id="rId13"/>
    <p:sldId id="266" r:id="rId14"/>
    <p:sldId id="263" r:id="rId15"/>
    <p:sldId id="270" r:id="rId16"/>
    <p:sldId id="268" r:id="rId17"/>
    <p:sldId id="272" r:id="rId18"/>
    <p:sldId id="271" r:id="rId19"/>
    <p:sldId id="269" r:id="rId20"/>
    <p:sldId id="276" r:id="rId21"/>
    <p:sldId id="277" r:id="rId22"/>
    <p:sldId id="278" r:id="rId23"/>
    <p:sldId id="286" r:id="rId24"/>
    <p:sldId id="285" r:id="rId25"/>
    <p:sldId id="284" r:id="rId26"/>
    <p:sldId id="287" r:id="rId27"/>
    <p:sldId id="288" r:id="rId28"/>
    <p:sldId id="282" r:id="rId29"/>
    <p:sldId id="28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00F1E8-B076-4E1F-AA36-2D03AC08231D}">
          <p14:sldIdLst>
            <p14:sldId id="256"/>
            <p14:sldId id="279"/>
            <p14:sldId id="257"/>
            <p14:sldId id="264"/>
            <p14:sldId id="280"/>
            <p14:sldId id="258"/>
            <p14:sldId id="259"/>
            <p14:sldId id="260"/>
            <p14:sldId id="261"/>
            <p14:sldId id="283"/>
            <p14:sldId id="274"/>
            <p14:sldId id="273"/>
            <p14:sldId id="266"/>
            <p14:sldId id="263"/>
            <p14:sldId id="270"/>
            <p14:sldId id="268"/>
            <p14:sldId id="272"/>
            <p14:sldId id="271"/>
            <p14:sldId id="269"/>
            <p14:sldId id="276"/>
            <p14:sldId id="277"/>
            <p14:sldId id="278"/>
            <p14:sldId id="286"/>
            <p14:sldId id="285"/>
            <p14:sldId id="284"/>
            <p14:sldId id="287"/>
            <p14:sldId id="288"/>
            <p14:sldId id="282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vasour, Irene" initials="VI" lastIdx="2" clrIdx="0">
    <p:extLst>
      <p:ext uri="{19B8F6BF-5375-455C-9EA6-DF929625EA0E}">
        <p15:presenceInfo xmlns:p15="http://schemas.microsoft.com/office/powerpoint/2012/main" userId="S::irene.vavasour@ubc.ca::11fee64e-4e7c-4780-b7bc-3a9f8344aed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097F8-1E69-41B1-84D7-48AEC0CD20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7617EF-58CA-444C-AB12-C2CAEA9F5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25C7F-CB4E-4E6A-9AB3-EACF579C4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EC88D-48E7-4B9C-BA62-A16A9788F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EC04F-1832-43C2-8DBC-5E8115F87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810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0EB33-0D4C-412B-A9DF-0AF43EF05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FBD86-0D1C-4B10-B84F-7284B9675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7712B-123F-4D2D-84B0-4369AC909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9D628-90DB-48FA-B62F-5C07F6987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54176-BBE9-4501-B31A-45872CE39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96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312032-387E-4013-A584-C76FA73B3E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EEDD68-BD49-4343-B313-C011D3C94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A7272-5739-4AE4-9B3D-AA98B0C13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74B77-C96C-4334-946E-0B2384EE9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DAC90-0D3A-46EC-A61B-967799F9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2024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E0750-7449-4E68-AF02-F2D11EFCB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C102B-9FDA-495D-85C4-2629B4FCF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97E6F-9F09-45E2-8E9B-1071DD8D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89C83-C61A-4793-989F-576BFF5B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A278A-5539-4469-BA62-BBB1822F4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1216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E16FD-04E7-4BE1-A937-AF3F2D21B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EEB5E-D8D0-42FE-BC59-4AAC463C4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57E9C-7305-435E-9992-33723CB5E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6C348-9AAB-4DA1-8449-0039224DC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19600-3D5A-4773-B6AE-311F4C64E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70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8666-E548-4EF3-B5E4-989563714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DC460-480E-4089-8561-476089FF00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0E989-036F-4971-A36F-0F042CD4E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7F0CB-E66D-4284-AEDD-AC671D03E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024AA-8EC7-4C08-BCE4-204E75E5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B750A-FD2F-4BBD-A704-5910E751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2360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68E6A-AF31-456E-9B6F-29FC2CFBB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32BB5-B52F-4610-8B38-9F3EDBC6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0E013-2BDF-4E64-834F-66139F345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04EF0A-6C77-478B-B278-DEE96E3F1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4F6916-A026-48F1-9DD7-33B749BD6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811839-77E0-4844-ABEE-BE68895A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9F50AB-E32D-4018-B3AC-D58A1A16D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43E63A-50F5-448D-B611-B98EF0A2C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5022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D8632-76FF-4ED6-9806-D6F924061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EBFB91-39CE-45B7-8114-CFDE4D302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5A1B5-E407-487B-857A-7D09D40F3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ED9FBB-7E6A-4520-847F-4C33BAFE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779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EA83E2-19D8-418E-ABB3-64DCF5BA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0E813E-3A72-4C12-8431-A9BC85368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3686FD-B9BB-4264-9A10-2ABCE2C7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1143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111A2-49F6-449B-A6EC-ED4316996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E8010-F3C2-46E3-B82D-501B6C29A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D46BA-9D42-418D-9F66-C666EA564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A843F-2F92-466E-9305-F8492CF48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E554C-17B4-4B19-9F35-99132F3A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AAA56-3921-475E-90BE-126A3893C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9969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58D12-B2C1-4077-ADF3-95E6191FE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D3AFCC-32AE-4337-8B75-6C3DB7C2FE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CC9945-3DFC-494D-A56A-335DB9EE6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D5986-4D81-44B9-A853-4C11D448B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5D831-BC3A-4DF8-8EAC-8D883B080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7E4A-74F6-4E88-AF8F-66C38B8DF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538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EDB93A-0B76-4B52-A510-AA92C5C9D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1C85C-054A-4306-8A8F-B4DAFD4C8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44831-1988-4D9E-A9A5-883B336C0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0493A-C0CF-4F30-8ACD-D94F982A6E8E}" type="datetimeFigureOut">
              <a:rPr lang="en-CA" smtClean="0"/>
              <a:t>2025-12-01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00D77-7FBE-4470-AE08-FC8B1FC21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743E8-6C1E-481E-9202-34CCB59F8C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40CB8-538E-4CB2-89BD-0CDF4A1331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7325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56A88-69F3-4E83-8623-FDEA638CF9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Imaging of </a:t>
            </a:r>
            <a:r>
              <a:rPr lang="en-CA" dirty="0" err="1"/>
              <a:t>Neurofluids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114B3-E031-4D10-AC54-5278C9C7D5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Irene Vavasour</a:t>
            </a:r>
          </a:p>
          <a:p>
            <a:r>
              <a:rPr lang="en-CA" dirty="0"/>
              <a:t>Dec 3, 2025</a:t>
            </a:r>
          </a:p>
          <a:p>
            <a:r>
              <a:rPr lang="en-CA" dirty="0"/>
              <a:t>UBC MRI Research Centre Monthly Analysis Meeting</a:t>
            </a:r>
          </a:p>
        </p:txBody>
      </p:sp>
    </p:spTree>
    <p:extLst>
      <p:ext uri="{BB962C8B-B14F-4D97-AF65-F5344CB8AC3E}">
        <p14:creationId xmlns:p14="http://schemas.microsoft.com/office/powerpoint/2010/main" val="275628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1AE469-2C8A-4550-B01E-5E975A82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MRI in </a:t>
            </a:r>
            <a:r>
              <a:rPr lang="en-CA" dirty="0" err="1"/>
              <a:t>Neurofluids</a:t>
            </a:r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70F097-874D-4F63-A443-4D924B671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4596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E6B18-F8F8-4D3A-A982-B19EA67DA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MRI methods to evaluate glymphatic system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98516B-F989-47D3-B911-6ECA270C92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175"/>
          <a:stretch/>
        </p:blipFill>
        <p:spPr>
          <a:xfrm>
            <a:off x="4113485" y="1690688"/>
            <a:ext cx="3965029" cy="50273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CA7E43-79A7-4BDE-973D-419A43DC2F71}"/>
              </a:ext>
            </a:extLst>
          </p:cNvPr>
          <p:cNvSpPr txBox="1"/>
          <p:nvPr/>
        </p:nvSpPr>
        <p:spPr>
          <a:xfrm>
            <a:off x="84841" y="6486738"/>
            <a:ext cx="1730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Agarwal N JMRI 2024</a:t>
            </a:r>
          </a:p>
        </p:txBody>
      </p:sp>
    </p:spTree>
    <p:extLst>
      <p:ext uri="{BB962C8B-B14F-4D97-AF65-F5344CB8AC3E}">
        <p14:creationId xmlns:p14="http://schemas.microsoft.com/office/powerpoint/2010/main" val="514672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EB00-0173-4396-92E1-DE4638C72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Gadolinium Based Contrast Agent </a:t>
            </a:r>
            <a:r>
              <a:rPr lang="en-CA" sz="3200" dirty="0"/>
              <a:t>(Gold standard)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AE39D-BCDC-4FC8-97BE-9904BE657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337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dirty="0"/>
              <a:t>Intrathecal</a:t>
            </a:r>
          </a:p>
          <a:p>
            <a:r>
              <a:rPr lang="en-CA" dirty="0"/>
              <a:t>First studies done on animals with injection of tracer and two photon laser microscopy</a:t>
            </a:r>
            <a:r>
              <a:rPr lang="en-CA" baseline="30000" dirty="0"/>
              <a:t>1</a:t>
            </a:r>
          </a:p>
          <a:p>
            <a:r>
              <a:rPr lang="en-CA" dirty="0"/>
              <a:t>evaluates the pathway opposite to drainage of brain waste</a:t>
            </a:r>
          </a:p>
          <a:p>
            <a:r>
              <a:rPr lang="en-CA" dirty="0"/>
              <a:t>difficult to use in deep white matter</a:t>
            </a:r>
          </a:p>
          <a:p>
            <a:r>
              <a:rPr lang="en-CA" dirty="0"/>
              <a:t>not approved for use in humans</a:t>
            </a:r>
          </a:p>
          <a:p>
            <a:endParaRPr lang="en-CA" sz="1500" dirty="0"/>
          </a:p>
          <a:p>
            <a:pPr marL="0" indent="0">
              <a:buNone/>
            </a:pPr>
            <a:r>
              <a:rPr lang="en-CA" dirty="0"/>
              <a:t>Intravenous </a:t>
            </a:r>
          </a:p>
          <a:p>
            <a:r>
              <a:rPr lang="en-CA" dirty="0"/>
              <a:t>used to measure BBB leakage</a:t>
            </a:r>
          </a:p>
          <a:p>
            <a:pPr lvl="1"/>
            <a:r>
              <a:rPr lang="en-CA" dirty="0"/>
              <a:t>can also enhance PVS</a:t>
            </a:r>
          </a:p>
          <a:p>
            <a:pPr marL="0" indent="0">
              <a:buNone/>
            </a:pPr>
            <a:endParaRPr lang="en-CA" baseline="30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A1ADA-B464-41DB-B978-11CE4CF2472E}"/>
              </a:ext>
            </a:extLst>
          </p:cNvPr>
          <p:cNvSpPr txBox="1"/>
          <p:nvPr/>
        </p:nvSpPr>
        <p:spPr>
          <a:xfrm>
            <a:off x="0" y="6550223"/>
            <a:ext cx="2247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aseline="30000" dirty="0"/>
              <a:t>1</a:t>
            </a:r>
            <a:r>
              <a:rPr lang="en-US" sz="1400" dirty="0" err="1"/>
              <a:t>Iliff</a:t>
            </a:r>
            <a:r>
              <a:rPr lang="en-US" sz="1400" dirty="0"/>
              <a:t> JJ. Sci </a:t>
            </a:r>
            <a:r>
              <a:rPr lang="en-US" sz="1400" dirty="0" err="1"/>
              <a:t>Transl</a:t>
            </a:r>
            <a:r>
              <a:rPr lang="en-US" sz="1400" dirty="0"/>
              <a:t> Med. 2012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847962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5F25-7FDD-45C9-BE6C-92FC4BA56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Diffusion Tensor Imaging of </a:t>
            </a:r>
            <a:r>
              <a:rPr lang="en-CA" dirty="0" err="1"/>
              <a:t>Neurofluids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1E2C6-C2FB-4883-8836-8C13317FD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/>
              <a:t>             CSF        &gt;      extracellular water      &gt;        intracellular water</a:t>
            </a:r>
          </a:p>
          <a:p>
            <a:pPr marL="0" indent="0">
              <a:buNone/>
            </a:pPr>
            <a:r>
              <a:rPr lang="en-CA" sz="2400" dirty="0"/>
              <a:t>     (~unrestricted)                 (intermediate)                      (restricted within the cell)</a:t>
            </a:r>
          </a:p>
          <a:p>
            <a:pPr marL="0" indent="0">
              <a:buNone/>
            </a:pPr>
            <a:endParaRPr lang="en-CA" sz="1300" dirty="0"/>
          </a:p>
          <a:p>
            <a:r>
              <a:rPr lang="en-US" b="1" dirty="0"/>
              <a:t>Low b-values </a:t>
            </a:r>
            <a:r>
              <a:rPr lang="en-US" dirty="0"/>
              <a:t>(&lt;500 s/mm</a:t>
            </a:r>
            <a:r>
              <a:rPr lang="en-US" baseline="30000" dirty="0"/>
              <a:t>2</a:t>
            </a:r>
            <a:r>
              <a:rPr lang="en-US" dirty="0"/>
              <a:t>): signal sensitive to water movement in the tissue microstructure, including CSF along PVSs</a:t>
            </a:r>
          </a:p>
          <a:p>
            <a:r>
              <a:rPr lang="en-US" b="1" dirty="0"/>
              <a:t>Low to intermediate b-values</a:t>
            </a:r>
            <a:r>
              <a:rPr lang="en-US" dirty="0"/>
              <a:t>: measure pseudorandom motion of CSF or capillary blood flow.</a:t>
            </a:r>
          </a:p>
          <a:p>
            <a:r>
              <a:rPr lang="en-US" b="1" dirty="0"/>
              <a:t>Intermediate b-values </a:t>
            </a:r>
            <a:r>
              <a:rPr lang="en-US" dirty="0"/>
              <a:t>(~1000 s/mm</a:t>
            </a:r>
            <a:r>
              <a:rPr lang="en-US" baseline="30000" dirty="0"/>
              <a:t>2</a:t>
            </a:r>
            <a:r>
              <a:rPr lang="en-US" dirty="0"/>
              <a:t>): provide insights into tissue structure and integrity (single-shell DTI and DTI-ALPS)</a:t>
            </a:r>
          </a:p>
          <a:p>
            <a:r>
              <a:rPr lang="en-US" b="1" dirty="0"/>
              <a:t>Very high b-values </a:t>
            </a:r>
            <a:r>
              <a:rPr lang="en-US" dirty="0"/>
              <a:t>(&gt;3000 s/mm</a:t>
            </a:r>
            <a:r>
              <a:rPr lang="en-US" baseline="30000" dirty="0"/>
              <a:t>2</a:t>
            </a:r>
            <a:r>
              <a:rPr lang="en-US" dirty="0"/>
              <a:t>): sensitive to restricted diffusion within cellular structures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8676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A04E5-C85B-4360-B232-CB13199F2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DTI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20801-62C6-40AE-A473-1A36EBE22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Intravoxel incoherent motion (IVIM)</a:t>
            </a:r>
          </a:p>
          <a:p>
            <a:pPr lvl="1"/>
            <a:r>
              <a:rPr lang="en-CA" dirty="0"/>
              <a:t>broad range of b-values (emphasis on intermediate b)</a:t>
            </a:r>
          </a:p>
          <a:p>
            <a:r>
              <a:rPr lang="en-CA" dirty="0"/>
              <a:t>DTI analysis along the perivascular space (DTI-ALPS)</a:t>
            </a:r>
          </a:p>
          <a:p>
            <a:pPr lvl="1"/>
            <a:r>
              <a:rPr lang="en-CA" dirty="0"/>
              <a:t>relies on anatomical features of PVS at level of lateral ventricle</a:t>
            </a:r>
          </a:p>
          <a:p>
            <a:r>
              <a:rPr lang="en-CA" dirty="0"/>
              <a:t>model multi-shell DTI into 3 components</a:t>
            </a:r>
          </a:p>
          <a:p>
            <a:pPr lvl="1"/>
            <a:r>
              <a:rPr lang="en-CA" dirty="0"/>
              <a:t>diffusion, perfusion and intermediate flow reflecting CSF/ISF</a:t>
            </a:r>
          </a:p>
          <a:p>
            <a:r>
              <a:rPr lang="en-CA" dirty="0"/>
              <a:t>low b-value DTI</a:t>
            </a:r>
          </a:p>
          <a:p>
            <a:pPr lvl="1"/>
            <a:r>
              <a:rPr lang="en-CA" dirty="0"/>
              <a:t>sensitive to unrestricted fluid in large spaces like CSF</a:t>
            </a:r>
          </a:p>
        </p:txBody>
      </p:sp>
    </p:spTree>
    <p:extLst>
      <p:ext uri="{BB962C8B-B14F-4D97-AF65-F5344CB8AC3E}">
        <p14:creationId xmlns:p14="http://schemas.microsoft.com/office/powerpoint/2010/main" val="2693143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3E9D7-2099-428F-A956-F7F2C5CD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Intravoxel Incoherent Motion (IVIM)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1D55B-5CFD-48E2-8B86-6080B61CA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range of low to intermediate b-values has the potential to provide increased specificity</a:t>
            </a:r>
          </a:p>
          <a:p>
            <a:r>
              <a:rPr lang="en-US" dirty="0"/>
              <a:t>diffusion model that incorporates additional sources of dephasing beyond molecular diffusion, including incoherent flow such as that found in CSF</a:t>
            </a:r>
          </a:p>
          <a:p>
            <a:r>
              <a:rPr lang="en-US" dirty="0"/>
              <a:t>range of b-values and biexponential fit allows for the separation of a fast pseudo-diffusion and slow molecular diffusion compartment</a:t>
            </a:r>
          </a:p>
          <a:p>
            <a:pPr lvl="1"/>
            <a:r>
              <a:rPr lang="en-US" dirty="0"/>
              <a:t>signal from the fast compartment could have multiple sources including the microvasculature, CSF, or the ISF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8BCC14-DDEB-4A6F-8DE3-6628D23EABE5}"/>
              </a:ext>
            </a:extLst>
          </p:cNvPr>
          <p:cNvSpPr txBox="1"/>
          <p:nvPr/>
        </p:nvSpPr>
        <p:spPr>
          <a:xfrm>
            <a:off x="84841" y="6492875"/>
            <a:ext cx="21931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Le </a:t>
            </a:r>
            <a:r>
              <a:rPr lang="en-CA" sz="1400" dirty="0" err="1"/>
              <a:t>Bihan</a:t>
            </a:r>
            <a:r>
              <a:rPr lang="en-CA" sz="1400" dirty="0"/>
              <a:t> D. Radiology. 1986</a:t>
            </a:r>
          </a:p>
        </p:txBody>
      </p:sp>
    </p:spTree>
    <p:extLst>
      <p:ext uri="{BB962C8B-B14F-4D97-AF65-F5344CB8AC3E}">
        <p14:creationId xmlns:p14="http://schemas.microsoft.com/office/powerpoint/2010/main" val="334855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C10C8-318B-4B02-B3C7-4B7B9367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Free Water Fraction (FWF) Diffusion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75838-0963-43CB-9920-A67C99A01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initially proposed to disentangle the diffusion signal of extracellular free water from that of tissue compartments</a:t>
            </a:r>
          </a:p>
          <a:p>
            <a:r>
              <a:rPr lang="en-US" dirty="0"/>
              <a:t>single-shell protocols using a dual compartment model to estimate parenchymal FWF</a:t>
            </a:r>
          </a:p>
          <a:p>
            <a:r>
              <a:rPr lang="en-US" dirty="0"/>
              <a:t>using the same 2-compartment model but with a multi-shell acquisition gives more accurate measures </a:t>
            </a:r>
          </a:p>
          <a:p>
            <a:r>
              <a:rPr lang="en-US" dirty="0"/>
              <a:t>increased diffusivity measures in the morning compared to the evening driven by an increase in CSF/ISF-like FWF</a:t>
            </a:r>
          </a:p>
          <a:p>
            <a:pPr lvl="1"/>
            <a:r>
              <a:rPr lang="en-US" dirty="0"/>
              <a:t>linked to increased glymphatic function during sleep</a:t>
            </a:r>
          </a:p>
        </p:txBody>
      </p:sp>
    </p:spTree>
    <p:extLst>
      <p:ext uri="{BB962C8B-B14F-4D97-AF65-F5344CB8AC3E}">
        <p14:creationId xmlns:p14="http://schemas.microsoft.com/office/powerpoint/2010/main" val="1998164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5E8A0-64A8-466B-87EF-DAC5D9D1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DTI </a:t>
            </a:r>
            <a:r>
              <a:rPr lang="en-CA" dirty="0" err="1"/>
              <a:t>aLong</a:t>
            </a:r>
            <a:r>
              <a:rPr lang="en-CA" dirty="0"/>
              <a:t> the Perivascular Space (DTI-ALPS)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CED7F0-02CA-4B13-A5EC-EB4707252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365" y="1690688"/>
            <a:ext cx="7875270" cy="50101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53FED3-2546-475B-A389-B48A1D88501F}"/>
              </a:ext>
            </a:extLst>
          </p:cNvPr>
          <p:cNvSpPr txBox="1"/>
          <p:nvPr/>
        </p:nvSpPr>
        <p:spPr>
          <a:xfrm>
            <a:off x="14235" y="6523019"/>
            <a:ext cx="23141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Lee DA. </a:t>
            </a:r>
            <a:r>
              <a:rPr lang="en-CA" sz="1400" dirty="0" err="1"/>
              <a:t>Epilepsia</a:t>
            </a:r>
            <a:r>
              <a:rPr lang="en-CA" sz="1400" dirty="0"/>
              <a:t> Open. 2022</a:t>
            </a:r>
          </a:p>
        </p:txBody>
      </p:sp>
    </p:spTree>
    <p:extLst>
      <p:ext uri="{BB962C8B-B14F-4D97-AF65-F5344CB8AC3E}">
        <p14:creationId xmlns:p14="http://schemas.microsoft.com/office/powerpoint/2010/main" val="894464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9946-8CAA-4D56-8EAA-9EC034493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Diffusion Kurtosis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0434C-1210-436C-8A3D-EDA9D1215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accounts for non-Gaussian diffusion within the tissue microenvironment </a:t>
            </a:r>
          </a:p>
          <a:p>
            <a:r>
              <a:rPr lang="en-US" dirty="0"/>
              <a:t>uses high b-values (&gt;1500 s/mm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r>
              <a:rPr lang="en-US" dirty="0"/>
              <a:t>Changes in kurtosis may reflect alterations in the intracellular and extracellular environment caused by glymphatic function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1940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C5FA-67E2-42C4-B931-088A2EA70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 b-value </a:t>
            </a:r>
            <a:r>
              <a:rPr lang="en-US" dirty="0"/>
              <a:t>(&lt;200–500 s/mm</a:t>
            </a:r>
            <a:r>
              <a:rPr lang="en-US" baseline="30000" dirty="0"/>
              <a:t>2</a:t>
            </a:r>
            <a:r>
              <a:rPr lang="en-US" dirty="0"/>
              <a:t>)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3FB3B-D8B2-4F50-B8D8-8A1C8414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sensitive to a combination of incoherent flow and molecular diffusion, </a:t>
            </a:r>
          </a:p>
          <a:p>
            <a:r>
              <a:rPr lang="en-US" dirty="0"/>
              <a:t>low b-value diffusion coefficient can detect the directional dependence of fluid movement in the PVS parallel to the direction of arterial blood flow</a:t>
            </a:r>
          </a:p>
          <a:p>
            <a:pPr lvl="1"/>
            <a:r>
              <a:rPr lang="en-US" dirty="0"/>
              <a:t>dependent on the cardiac cycle, with an increase of 300% measured during diastole</a:t>
            </a:r>
          </a:p>
          <a:p>
            <a:r>
              <a:rPr lang="en-US" dirty="0"/>
              <a:t>Two distinct CSF compartments found</a:t>
            </a:r>
          </a:p>
          <a:p>
            <a:pPr lvl="1"/>
            <a:r>
              <a:rPr lang="en-US" dirty="0"/>
              <a:t>lateral ventricles: pseudo random diffusion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and 4</a:t>
            </a:r>
            <a:r>
              <a:rPr lang="en-US" baseline="30000" dirty="0"/>
              <a:t>th</a:t>
            </a:r>
            <a:r>
              <a:rPr lang="en-US" dirty="0"/>
              <a:t> ventricles and sylvian fissure: linear or directional flow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2055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  <a:alpha val="6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97045C25-DF43-494B-9C75-D16EDEF14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" y="-83119"/>
            <a:ext cx="10744200" cy="716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080256-5BB1-4DAC-9536-FE400141D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Land Acknowledgment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4E545-0A83-4F1A-B8AD-6C9706714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5246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CA" sz="3600" b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would like to acknowledge that UBC’s Point Grey campus is situated on the traditional, ancestral and unceded territory of the Musqueam people.</a:t>
            </a:r>
          </a:p>
          <a:p>
            <a:pPr>
              <a:spcBef>
                <a:spcPts val="1200"/>
              </a:spcBef>
            </a:pPr>
            <a:r>
              <a:rPr lang="en-CA" sz="3600" dirty="0"/>
              <a:t>To learn more about our indigenous communities visit</a:t>
            </a:r>
          </a:p>
          <a:p>
            <a:pPr marL="400050" lvl="1" indent="0">
              <a:spcBef>
                <a:spcPts val="1200"/>
              </a:spcBef>
              <a:buNone/>
            </a:pPr>
            <a:r>
              <a:rPr lang="en-CA" sz="3200" dirty="0"/>
              <a:t>https://medicine.med.ubc.ca/indigenous-resources/</a:t>
            </a:r>
          </a:p>
          <a:p>
            <a:pPr>
              <a:spcBef>
                <a:spcPts val="1200"/>
              </a:spcBef>
            </a:pP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3898657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11F87-4C01-4188-9F32-E3F92AC3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6AF86-B083-4302-A9D8-791E1CCC7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used to measure pseudorandom flow of CSF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2B76B-9FA1-4801-A13F-1A0B3AD91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746" y="2388523"/>
            <a:ext cx="8763556" cy="44017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FCBF9F-7D2C-455B-B04B-1AC324F39F6E}"/>
              </a:ext>
            </a:extLst>
          </p:cNvPr>
          <p:cNvSpPr txBox="1"/>
          <p:nvPr/>
        </p:nvSpPr>
        <p:spPr>
          <a:xfrm>
            <a:off x="109539" y="6482456"/>
            <a:ext cx="1457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Y Bito 2021 MRM</a:t>
            </a:r>
          </a:p>
        </p:txBody>
      </p:sp>
    </p:spTree>
    <p:extLst>
      <p:ext uri="{BB962C8B-B14F-4D97-AF65-F5344CB8AC3E}">
        <p14:creationId xmlns:p14="http://schemas.microsoft.com/office/powerpoint/2010/main" val="41187393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BDDE-5861-499F-B2A3-4BABA34D0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D8930-EF92-43F7-AC8F-2B166CC04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/>
            <a:r>
              <a:rPr lang="en-CA" b="0" i="0" u="none" strike="noStrike" baseline="0" dirty="0"/>
              <a:t>Diffusion-weighted echo-planar</a:t>
            </a:r>
            <a:r>
              <a:rPr lang="en-CA" dirty="0"/>
              <a:t> </a:t>
            </a:r>
            <a:r>
              <a:rPr lang="en-CA" b="0" i="0" u="none" strike="noStrike" baseline="0" dirty="0"/>
              <a:t>imaging:</a:t>
            </a:r>
            <a:endParaRPr lang="en-US" b="0" i="0" u="none" strike="noStrike" baseline="0" dirty="0"/>
          </a:p>
          <a:p>
            <a:pPr lvl="1"/>
            <a:r>
              <a:rPr lang="en-US" b="0" i="0" u="none" strike="noStrike" baseline="0" dirty="0"/>
              <a:t>TR = 10 s</a:t>
            </a:r>
          </a:p>
          <a:p>
            <a:pPr lvl="1"/>
            <a:r>
              <a:rPr lang="en-US" b="0" i="0" u="none" strike="noStrike" baseline="0" dirty="0"/>
              <a:t>TE = 90 </a:t>
            </a:r>
            <a:r>
              <a:rPr lang="en-US" b="0" i="0" u="none" strike="noStrike" baseline="0" dirty="0" err="1"/>
              <a:t>ms</a:t>
            </a:r>
            <a:endParaRPr lang="en-US" dirty="0"/>
          </a:p>
          <a:p>
            <a:pPr lvl="1"/>
            <a:r>
              <a:rPr lang="en-US" b="0" i="0" u="none" strike="noStrike" baseline="0" dirty="0"/>
              <a:t>field of view = 240 mm (set to cover CSF at the top of head)</a:t>
            </a:r>
          </a:p>
          <a:p>
            <a:pPr lvl="1"/>
            <a:r>
              <a:rPr lang="en-US" b="0" i="0" u="none" strike="noStrike" baseline="0" dirty="0"/>
              <a:t>matrix = 128 x 128</a:t>
            </a:r>
          </a:p>
          <a:p>
            <a:pPr lvl="1"/>
            <a:r>
              <a:rPr lang="en-US" b="0" i="0" u="none" strike="noStrike" baseline="0" dirty="0"/>
              <a:t>slice thickness = 4 mm (interpolated to 2 mm)</a:t>
            </a:r>
          </a:p>
          <a:p>
            <a:pPr lvl="1"/>
            <a:r>
              <a:rPr lang="en-US" b="0" i="0" u="none" strike="noStrike" baseline="0" dirty="0"/>
              <a:t>number of slices = 30 (interpolated to 59). </a:t>
            </a:r>
          </a:p>
          <a:p>
            <a:pPr lvl="1"/>
            <a:r>
              <a:rPr lang="en-US" dirty="0"/>
              <a:t>d</a:t>
            </a:r>
            <a:r>
              <a:rPr lang="en-US" b="0" i="0" u="none" strike="noStrike" baseline="0" dirty="0"/>
              <a:t>iffusion gradients pulses: </a:t>
            </a:r>
            <a:r>
              <a:rPr lang="en-US" b="0" i="1" u="none" strike="noStrike" baseline="0" dirty="0"/>
              <a:t>δ </a:t>
            </a:r>
            <a:r>
              <a:rPr lang="en-US" b="0" i="0" u="none" strike="noStrike" baseline="0" dirty="0"/>
              <a:t>= 22.8 </a:t>
            </a:r>
            <a:r>
              <a:rPr lang="en-US" b="0" i="0" u="none" strike="noStrike" baseline="0" dirty="0" err="1"/>
              <a:t>ms</a:t>
            </a:r>
            <a:r>
              <a:rPr lang="en-US" b="0" i="0" u="none" strike="noStrike" baseline="0" dirty="0"/>
              <a:t>, Δ = 43.6 </a:t>
            </a:r>
            <a:r>
              <a:rPr lang="en-US" b="0" i="0" u="none" strike="noStrike" baseline="0" dirty="0" err="1"/>
              <a:t>ms</a:t>
            </a:r>
            <a:r>
              <a:rPr lang="en-US" b="0" i="0" u="none" strike="noStrike" baseline="0" dirty="0"/>
              <a:t>, diffusion time </a:t>
            </a:r>
            <a:r>
              <a:rPr lang="en-US" b="0" i="1" u="none" strike="noStrike" baseline="0" dirty="0" err="1"/>
              <a:t>τ</a:t>
            </a:r>
            <a:r>
              <a:rPr lang="en-US" b="0" i="1" u="none" strike="noStrike" baseline="-25000" dirty="0" err="1"/>
              <a:t>d</a:t>
            </a:r>
            <a:r>
              <a:rPr lang="en-US" b="0" i="1" u="none" strike="noStrike" baseline="0" dirty="0"/>
              <a:t> </a:t>
            </a:r>
            <a:r>
              <a:rPr lang="en-US" b="0" i="0" u="none" strike="noStrike" baseline="0" dirty="0"/>
              <a:t>= 36.0 </a:t>
            </a:r>
            <a:r>
              <a:rPr lang="en-US" b="0" i="0" u="none" strike="noStrike" baseline="0" dirty="0" err="1"/>
              <a:t>ms</a:t>
            </a:r>
            <a:r>
              <a:rPr lang="en-US" b="0" i="0" u="none" strike="noStrike" baseline="0" dirty="0"/>
              <a:t>, and </a:t>
            </a:r>
            <a:r>
              <a:rPr lang="en-US" b="0" i="1" u="none" strike="noStrike" baseline="0" dirty="0"/>
              <a:t>b </a:t>
            </a:r>
            <a:r>
              <a:rPr lang="en-US" b="0" i="0" u="none" strike="noStrike" baseline="0" dirty="0"/>
              <a:t>= 0/100/1000 with 15 noncolinear directions</a:t>
            </a:r>
          </a:p>
          <a:p>
            <a:pPr lvl="1"/>
            <a:r>
              <a:rPr lang="en-US" b="0" i="0" u="none" strike="noStrike" baseline="0" dirty="0"/>
              <a:t>acquisition time = 5 </a:t>
            </a:r>
            <a:r>
              <a:rPr lang="en-CA" b="0" i="0" u="none" strike="noStrike" baseline="0" dirty="0"/>
              <a:t>min 10 s.</a:t>
            </a:r>
          </a:p>
          <a:p>
            <a:pPr lvl="1"/>
            <a:r>
              <a:rPr lang="en-CA" dirty="0"/>
              <a:t>3T Hitachi scanner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C90B7-4833-4A96-834C-F1FA65B8A151}"/>
              </a:ext>
            </a:extLst>
          </p:cNvPr>
          <p:cNvSpPr txBox="1"/>
          <p:nvPr/>
        </p:nvSpPr>
        <p:spPr>
          <a:xfrm>
            <a:off x="109539" y="6482456"/>
            <a:ext cx="1457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Y Bito 2021 MRM</a:t>
            </a:r>
          </a:p>
        </p:txBody>
      </p:sp>
    </p:spTree>
    <p:extLst>
      <p:ext uri="{BB962C8B-B14F-4D97-AF65-F5344CB8AC3E}">
        <p14:creationId xmlns:p14="http://schemas.microsoft.com/office/powerpoint/2010/main" val="1607898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BDDE-5861-499F-B2A3-4BABA34D0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D8930-EF92-43F7-AC8F-2B166CC04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/>
            <a:r>
              <a:rPr lang="en-CA" b="0" i="0" u="none" strike="noStrike" baseline="0" dirty="0"/>
              <a:t>2 tensors calculated</a:t>
            </a:r>
          </a:p>
          <a:p>
            <a:pPr lvl="1"/>
            <a:r>
              <a:rPr lang="en-CA" dirty="0"/>
              <a:t>low b-value 0-100 (DT</a:t>
            </a:r>
            <a:r>
              <a:rPr lang="en-CA" baseline="-25000" dirty="0"/>
              <a:t>L</a:t>
            </a:r>
            <a:r>
              <a:rPr lang="en-CA" dirty="0"/>
              <a:t>)</a:t>
            </a:r>
          </a:p>
          <a:p>
            <a:pPr lvl="1"/>
            <a:r>
              <a:rPr lang="en-CA" dirty="0"/>
              <a:t>high b-value 0-1000 (DT</a:t>
            </a:r>
            <a:r>
              <a:rPr lang="en-CA" baseline="-25000" dirty="0"/>
              <a:t>H</a:t>
            </a:r>
            <a:r>
              <a:rPr lang="en-CA" dirty="0"/>
              <a:t>)</a:t>
            </a:r>
          </a:p>
          <a:p>
            <a:r>
              <a:rPr lang="en-CA" dirty="0"/>
              <a:t>calculate MD and FA</a:t>
            </a:r>
          </a:p>
          <a:p>
            <a:r>
              <a:rPr lang="en-CA" dirty="0"/>
              <a:t>visually select ROI in CSF</a:t>
            </a:r>
          </a:p>
          <a:p>
            <a:pPr lvl="1"/>
            <a:r>
              <a:rPr lang="en-CA" dirty="0"/>
              <a:t>high MD and FA</a:t>
            </a:r>
          </a:p>
          <a:p>
            <a:pPr lvl="1"/>
            <a:r>
              <a:rPr lang="en-CA" dirty="0"/>
              <a:t>low MD and FA (free water reference)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068AA2-4F18-4B9C-B1D0-BF816F6AB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9493" y="108156"/>
            <a:ext cx="5382279" cy="66820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4DC68F-63AF-44EA-B3C3-1C9D972A505A}"/>
              </a:ext>
            </a:extLst>
          </p:cNvPr>
          <p:cNvSpPr txBox="1"/>
          <p:nvPr/>
        </p:nvSpPr>
        <p:spPr>
          <a:xfrm>
            <a:off x="109539" y="6482456"/>
            <a:ext cx="1457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/>
              <a:t>Y Bito 2021 MRM</a:t>
            </a:r>
          </a:p>
        </p:txBody>
      </p:sp>
    </p:spTree>
    <p:extLst>
      <p:ext uri="{BB962C8B-B14F-4D97-AF65-F5344CB8AC3E}">
        <p14:creationId xmlns:p14="http://schemas.microsoft.com/office/powerpoint/2010/main" val="3803849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A61FC-D427-43C5-B7D7-8066CC7DD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Details from a recommended manuscript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148925-F59A-40D1-B625-0672D9C708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42"/>
          <a:stretch/>
        </p:blipFill>
        <p:spPr>
          <a:xfrm>
            <a:off x="1592189" y="1690688"/>
            <a:ext cx="9007621" cy="39652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772E80-FF6E-48BA-824D-E80ED67284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948"/>
          <a:stretch/>
        </p:blipFill>
        <p:spPr>
          <a:xfrm>
            <a:off x="1592188" y="5783493"/>
            <a:ext cx="9007621" cy="57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477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A35C-08D7-49F4-9052-2CEE660F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546C9-811F-4CEE-88E0-1D71135AA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OASIS-3</a:t>
            </a:r>
          </a:p>
          <a:p>
            <a:pPr lvl="1"/>
            <a:r>
              <a:rPr lang="en-CA" dirty="0"/>
              <a:t>mix of controls and cognitively impaired participants</a:t>
            </a:r>
          </a:p>
          <a:p>
            <a:pPr lvl="1"/>
            <a:r>
              <a:rPr lang="en-US" dirty="0"/>
              <a:t>66 gradient directions</a:t>
            </a:r>
          </a:p>
          <a:p>
            <a:pPr lvl="1"/>
            <a:r>
              <a:rPr lang="en-US" dirty="0"/>
              <a:t>b-values </a:t>
            </a:r>
          </a:p>
          <a:p>
            <a:pPr lvl="2"/>
            <a:r>
              <a:rPr lang="en-US" dirty="0"/>
              <a:t>100 s/mm</a:t>
            </a:r>
            <a:r>
              <a:rPr lang="en-US" baseline="30000" dirty="0"/>
              <a:t>2</a:t>
            </a:r>
            <a:r>
              <a:rPr lang="en-US" dirty="0"/>
              <a:t> (16 directions)</a:t>
            </a:r>
          </a:p>
          <a:p>
            <a:pPr lvl="2"/>
            <a:r>
              <a:rPr lang="en-US" dirty="0"/>
              <a:t>250 s/mm</a:t>
            </a:r>
            <a:r>
              <a:rPr lang="en-US" baseline="30000" dirty="0"/>
              <a:t>2</a:t>
            </a:r>
            <a:r>
              <a:rPr lang="en-US" dirty="0"/>
              <a:t> (10 directions) </a:t>
            </a:r>
          </a:p>
          <a:p>
            <a:pPr lvl="2"/>
            <a:r>
              <a:rPr lang="en-US" dirty="0"/>
              <a:t>500 s/mm</a:t>
            </a:r>
            <a:r>
              <a:rPr lang="en-US" baseline="30000" dirty="0"/>
              <a:t>2</a:t>
            </a:r>
            <a:r>
              <a:rPr lang="en-US" dirty="0"/>
              <a:t> (12 directions) </a:t>
            </a:r>
          </a:p>
          <a:p>
            <a:pPr lvl="2"/>
            <a:r>
              <a:rPr lang="en-US" dirty="0"/>
              <a:t>1,000 s/mm</a:t>
            </a:r>
            <a:r>
              <a:rPr lang="en-US" baseline="30000" dirty="0"/>
              <a:t>2</a:t>
            </a:r>
            <a:r>
              <a:rPr lang="en-US" dirty="0"/>
              <a:t> (12 directions) </a:t>
            </a:r>
          </a:p>
          <a:p>
            <a:pPr lvl="2"/>
            <a:r>
              <a:rPr lang="en-US" dirty="0"/>
              <a:t>1,500 s/mm</a:t>
            </a:r>
            <a:r>
              <a:rPr lang="en-US" baseline="30000" dirty="0"/>
              <a:t>2</a:t>
            </a:r>
            <a:r>
              <a:rPr lang="en-US" dirty="0"/>
              <a:t> (10 directions) </a:t>
            </a:r>
          </a:p>
          <a:p>
            <a:pPr lvl="2"/>
            <a:r>
              <a:rPr lang="en-US" dirty="0"/>
              <a:t>2,000 s/mm</a:t>
            </a:r>
            <a:r>
              <a:rPr lang="en-US" baseline="30000" dirty="0"/>
              <a:t>2</a:t>
            </a:r>
            <a:r>
              <a:rPr lang="en-US" dirty="0"/>
              <a:t> (6 directions) </a:t>
            </a:r>
          </a:p>
          <a:p>
            <a:pPr lvl="2"/>
            <a:r>
              <a:rPr lang="en-US" dirty="0"/>
              <a:t>3 b0</a:t>
            </a:r>
            <a:endParaRPr lang="en-CA" dirty="0"/>
          </a:p>
          <a:p>
            <a:pPr lvl="1"/>
            <a:endParaRPr lang="en-CA" baseline="30000" dirty="0"/>
          </a:p>
        </p:txBody>
      </p:sp>
    </p:spTree>
    <p:extLst>
      <p:ext uri="{BB962C8B-B14F-4D97-AF65-F5344CB8AC3E}">
        <p14:creationId xmlns:p14="http://schemas.microsoft.com/office/powerpoint/2010/main" val="9440392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B3EF5-DE2A-4F58-8B91-66B322290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B4424-90AC-4FB3-824D-E751292DF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CSF pseudo-diffusion spatial statistics (C</a:t>
            </a:r>
            <a:r>
              <a:rPr lang="el-G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Ψ</a:t>
            </a:r>
            <a:r>
              <a:rPr lang="en-CA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SS)</a:t>
            </a:r>
            <a:endParaRPr lang="en-CA" b="1" dirty="0"/>
          </a:p>
          <a:p>
            <a:r>
              <a:rPr lang="en-CA" dirty="0"/>
              <a:t>correction for Gibbs ringing - </a:t>
            </a:r>
            <a:r>
              <a:rPr lang="en-CA" dirty="0" err="1"/>
              <a:t>mrdegibbs</a:t>
            </a:r>
            <a:r>
              <a:rPr lang="en-CA" dirty="0"/>
              <a:t> (MRtrix3)</a:t>
            </a:r>
          </a:p>
          <a:p>
            <a:r>
              <a:rPr lang="en-CA" dirty="0"/>
              <a:t>correction for eddy currents - </a:t>
            </a:r>
            <a:r>
              <a:rPr lang="en-CA" dirty="0" err="1"/>
              <a:t>eddy_correct</a:t>
            </a:r>
            <a:r>
              <a:rPr lang="en-CA" dirty="0"/>
              <a:t> (FSL)</a:t>
            </a:r>
          </a:p>
          <a:p>
            <a:r>
              <a:rPr lang="en-CA" dirty="0"/>
              <a:t>Fit low b-value to the DTI model to extract CSF mean pseudo-diffusivity (M</a:t>
            </a:r>
            <a:r>
              <a:rPr lang="el-G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Ψ</a:t>
            </a:r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also fit intermediate and high b-value</a:t>
            </a:r>
          </a:p>
          <a:p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 and MD images segmented into WM and CSF</a:t>
            </a:r>
          </a:p>
          <a:p>
            <a:pPr lvl="1"/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to create pseudo-T1w images</a:t>
            </a:r>
          </a:p>
          <a:p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Atlases created of </a:t>
            </a:r>
            <a:r>
              <a:rPr lang="en-CA" dirty="0"/>
              <a:t>M</a:t>
            </a:r>
            <a:r>
              <a:rPr lang="el-G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Ψ</a:t>
            </a:r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pseudo-T1 (ANTs)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4C273-B2A7-4ED5-BB60-D73F84620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29" t="55148" b="-964"/>
          <a:stretch/>
        </p:blipFill>
        <p:spPr>
          <a:xfrm>
            <a:off x="8539871" y="3751864"/>
            <a:ext cx="3609225" cy="312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22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D4079-5B5D-47AF-9216-0CABC3FE8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9659D3-6361-46A8-BC44-55BD6B5C6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283" y="1919895"/>
            <a:ext cx="6418154" cy="430695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C0AE2-8170-4BC2-8B0D-E6AB17927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Seed based correlation</a:t>
            </a:r>
          </a:p>
          <a:p>
            <a:r>
              <a:rPr lang="en-CA" dirty="0"/>
              <a:t>ROIs defined</a:t>
            </a:r>
          </a:p>
          <a:p>
            <a:pPr lvl="1"/>
            <a:r>
              <a:rPr lang="en-US" dirty="0" err="1"/>
              <a:t>premedullary</a:t>
            </a:r>
            <a:r>
              <a:rPr lang="en-US" dirty="0"/>
              <a:t> cistern, </a:t>
            </a:r>
          </a:p>
          <a:p>
            <a:pPr lvl="1"/>
            <a:r>
              <a:rPr lang="en-US" dirty="0"/>
              <a:t>cerebral aqueduct-4th ventricle </a:t>
            </a:r>
          </a:p>
          <a:p>
            <a:pPr lvl="1"/>
            <a:r>
              <a:rPr lang="en-US" dirty="0"/>
              <a:t>foramina of </a:t>
            </a:r>
            <a:r>
              <a:rPr lang="en-US" dirty="0" err="1"/>
              <a:t>Monro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right and left Sylvian fissure</a:t>
            </a:r>
          </a:p>
          <a:p>
            <a:r>
              <a:rPr lang="en-US" dirty="0"/>
              <a:t>Mean </a:t>
            </a:r>
            <a:r>
              <a:rPr lang="en-CA" dirty="0"/>
              <a:t>M</a:t>
            </a:r>
            <a:r>
              <a:rPr lang="el-G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Ψ</a:t>
            </a:r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extracted</a:t>
            </a:r>
          </a:p>
          <a:p>
            <a:r>
              <a:rPr lang="en-CA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Voxel-wise Pearson’s correlations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76189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5052B-6AC9-4438-93FB-BFC24A24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low-b DTI -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2B7E-F26F-406E-9677-34A4D7BD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2538" cy="4351338"/>
          </a:xfrm>
        </p:spPr>
        <p:txBody>
          <a:bodyPr/>
          <a:lstStyle/>
          <a:p>
            <a:pPr marL="0" indent="0">
              <a:buNone/>
            </a:pPr>
            <a:r>
              <a:rPr lang="en-CA" b="1" dirty="0"/>
              <a:t>Non-negative matrix factorization</a:t>
            </a:r>
          </a:p>
          <a:p>
            <a:r>
              <a:rPr lang="en-US" dirty="0"/>
              <a:t>identify CSF flow patterns where CSF MΨ covaries consistently among participants</a:t>
            </a:r>
          </a:p>
          <a:p>
            <a:r>
              <a:rPr lang="en-US" dirty="0"/>
              <a:t>Machine learning technique:</a:t>
            </a:r>
          </a:p>
          <a:p>
            <a:pPr marL="0" indent="0">
              <a:buNone/>
            </a:pPr>
            <a:r>
              <a:rPr lang="en-CA" dirty="0"/>
              <a:t>https://github.com/asotiras/brainparts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494714-1628-46E5-8F12-CC4D0921A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904"/>
          <a:stretch/>
        </p:blipFill>
        <p:spPr>
          <a:xfrm>
            <a:off x="6799384" y="1690688"/>
            <a:ext cx="5305119" cy="4944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68EE5B-60DE-4F4A-BF21-4FA607EC5E67}"/>
              </a:ext>
            </a:extLst>
          </p:cNvPr>
          <p:cNvSpPr txBox="1"/>
          <p:nvPr/>
        </p:nvSpPr>
        <p:spPr>
          <a:xfrm>
            <a:off x="8282969" y="1321356"/>
            <a:ext cx="2337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CSF Waterways (CWW)</a:t>
            </a:r>
          </a:p>
        </p:txBody>
      </p:sp>
    </p:spTree>
    <p:extLst>
      <p:ext uri="{BB962C8B-B14F-4D97-AF65-F5344CB8AC3E}">
        <p14:creationId xmlns:p14="http://schemas.microsoft.com/office/powerpoint/2010/main" val="990095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7FA46A-C64F-44F6-931C-C87FCB0C2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 and Discussion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CF83A-C3AF-4F4A-B1FB-07F91DC79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1695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B59C2-A4BE-4311-B73F-F14DBBDB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F828E-656E-489A-B3AF-EABA64B0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Wednesday, Feb 4</a:t>
            </a:r>
            <a:r>
              <a:rPr lang="en-CA" baseline="30000" dirty="0"/>
              <a:t>th</a:t>
            </a:r>
            <a:endParaRPr lang="en-CA" dirty="0"/>
          </a:p>
          <a:p>
            <a:r>
              <a:rPr lang="en-CA" dirty="0"/>
              <a:t>Topic ?</a:t>
            </a:r>
          </a:p>
        </p:txBody>
      </p:sp>
    </p:spTree>
    <p:extLst>
      <p:ext uri="{BB962C8B-B14F-4D97-AF65-F5344CB8AC3E}">
        <p14:creationId xmlns:p14="http://schemas.microsoft.com/office/powerpoint/2010/main" val="4203155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DAC15-81DA-43CC-AF27-BFCBF0A82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Neurofluids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D3C1F-8F93-4BD2-A471-27EC4F0F3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3200" dirty="0"/>
              <a:t>all fluids in brain and spinal cord</a:t>
            </a:r>
          </a:p>
          <a:p>
            <a:pPr lvl="1"/>
            <a:r>
              <a:rPr lang="en-CA" sz="2800" dirty="0"/>
              <a:t>arterial blood</a:t>
            </a:r>
          </a:p>
          <a:p>
            <a:pPr lvl="1"/>
            <a:r>
              <a:rPr lang="en-CA" sz="2800" dirty="0"/>
              <a:t>venous blood</a:t>
            </a:r>
          </a:p>
          <a:p>
            <a:pPr lvl="1"/>
            <a:r>
              <a:rPr lang="en-CA" sz="2800" dirty="0"/>
              <a:t>cerebrospinal fluid (CSF)</a:t>
            </a:r>
          </a:p>
          <a:p>
            <a:pPr lvl="1"/>
            <a:r>
              <a:rPr lang="en-CA" sz="2800" dirty="0"/>
              <a:t>interstitial fluid (ISF)</a:t>
            </a:r>
          </a:p>
        </p:txBody>
      </p:sp>
    </p:spTree>
    <p:extLst>
      <p:ext uri="{BB962C8B-B14F-4D97-AF65-F5344CB8AC3E}">
        <p14:creationId xmlns:p14="http://schemas.microsoft.com/office/powerpoint/2010/main" val="618117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1B09C-D606-4563-849D-12AC630BA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Glymphatic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41F28-7D2D-4A36-9E51-D661FBEE2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1610" cy="4351338"/>
          </a:xfrm>
        </p:spPr>
        <p:txBody>
          <a:bodyPr>
            <a:noAutofit/>
          </a:bodyPr>
          <a:lstStyle/>
          <a:p>
            <a:r>
              <a:rPr lang="en-US" dirty="0"/>
              <a:t>brain-wide </a:t>
            </a:r>
            <a:r>
              <a:rPr lang="en-US" dirty="0" err="1"/>
              <a:t>neurofluid</a:t>
            </a:r>
            <a:r>
              <a:rPr lang="en-US" dirty="0"/>
              <a:t> exchange network that facilitates waste clearance</a:t>
            </a:r>
          </a:p>
        </p:txBody>
      </p:sp>
      <p:pic>
        <p:nvPicPr>
          <p:cNvPr id="1028" name="Picture 4" descr="Glymphatic System Pathology and Neuroinflammation as Two Risk Factors of  Neurodegeneration">
            <a:extLst>
              <a:ext uri="{FF2B5EF4-FFF2-40B4-BE49-F238E27FC236}">
                <a16:creationId xmlns:a16="http://schemas.microsoft.com/office/drawing/2014/main" id="{7FC24C4C-C592-4D1C-9E3A-C9BB656DE6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46"/>
          <a:stretch/>
        </p:blipFill>
        <p:spPr bwMode="auto">
          <a:xfrm>
            <a:off x="1507589" y="2294797"/>
            <a:ext cx="8824284" cy="456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4E25F8-4A95-407F-9041-DEB9865AC581}"/>
              </a:ext>
            </a:extLst>
          </p:cNvPr>
          <p:cNvSpPr txBox="1"/>
          <p:nvPr/>
        </p:nvSpPr>
        <p:spPr>
          <a:xfrm>
            <a:off x="14096" y="6510323"/>
            <a:ext cx="16482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dirty="0" err="1"/>
              <a:t>Szlufik</a:t>
            </a:r>
            <a:r>
              <a:rPr lang="en-CA" sz="1400" dirty="0"/>
              <a:t> S. Cells 2024</a:t>
            </a:r>
          </a:p>
        </p:txBody>
      </p:sp>
    </p:spTree>
    <p:extLst>
      <p:ext uri="{BB962C8B-B14F-4D97-AF65-F5344CB8AC3E}">
        <p14:creationId xmlns:p14="http://schemas.microsoft.com/office/powerpoint/2010/main" val="112735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EA088E-BBEE-4FBF-8D31-02DF982CE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Components of the Glymphatic System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5468F-1AE7-43D7-8272-C7BF1E6971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2275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3BC5F-A9AB-4312-AE62-3BA0D2967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Neurovasculature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F6F8B-6068-4A9A-856B-A29ACDA92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prevents reductions in blood flow during drops in blood pressure</a:t>
            </a:r>
          </a:p>
          <a:p>
            <a:r>
              <a:rPr lang="en-US" dirty="0"/>
              <a:t>matches delivery of oxygen and glucose with brain energy requirements</a:t>
            </a:r>
          </a:p>
          <a:p>
            <a:r>
              <a:rPr lang="en-US" dirty="0"/>
              <a:t>contributes to clearance of metabolic waste generated by the brain </a:t>
            </a:r>
          </a:p>
          <a:p>
            <a:r>
              <a:rPr lang="en-US" dirty="0"/>
              <a:t>regulates bidirectional molecular exchange between blood and brain through transcytosis and molecular transporters </a:t>
            </a:r>
          </a:p>
          <a:p>
            <a:r>
              <a:rPr lang="en-US" dirty="0"/>
              <a:t>is involved in the trafficking of immune cells in and out of the brain</a:t>
            </a:r>
          </a:p>
          <a:p>
            <a:r>
              <a:rPr lang="en-US" dirty="0"/>
              <a:t>generates growth factors to maintain neurons and glia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4017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5DA1C-D039-41D5-8748-41B5B5DBF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Perivascular 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18AE-F4FE-42C5-BA12-9EB66D4F5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space between the outer aspect of an artery wall and the brain parenchyma</a:t>
            </a:r>
          </a:p>
          <a:p>
            <a:r>
              <a:rPr lang="en-US" dirty="0"/>
              <a:t>visible on MRI as small lines or dots of CSF signal &lt;3 mm diameter in the subcortical gray and WM</a:t>
            </a:r>
          </a:p>
          <a:p>
            <a:pPr lvl="1"/>
            <a:r>
              <a:rPr lang="en-US" dirty="0"/>
              <a:t>best </a:t>
            </a:r>
            <a:r>
              <a:rPr lang="en-US" dirty="0" err="1"/>
              <a:t>visualised</a:t>
            </a:r>
            <a:r>
              <a:rPr lang="en-US" dirty="0"/>
              <a:t> on T2w</a:t>
            </a:r>
          </a:p>
          <a:p>
            <a:endParaRPr lang="en-CA" dirty="0"/>
          </a:p>
        </p:txBody>
      </p:sp>
      <p:pic>
        <p:nvPicPr>
          <p:cNvPr id="3074" name="Picture 2" descr="figure 2">
            <a:extLst>
              <a:ext uri="{FF2B5EF4-FFF2-40B4-BE49-F238E27FC236}">
                <a16:creationId xmlns:a16="http://schemas.microsoft.com/office/drawing/2014/main" id="{8020E25E-3804-4584-9DA1-F8AA255F5D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9" t="13190" r="45620" b="49391"/>
          <a:stretch/>
        </p:blipFill>
        <p:spPr bwMode="auto">
          <a:xfrm>
            <a:off x="7327492" y="4001294"/>
            <a:ext cx="2231922" cy="256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igure 2">
            <a:extLst>
              <a:ext uri="{FF2B5EF4-FFF2-40B4-BE49-F238E27FC236}">
                <a16:creationId xmlns:a16="http://schemas.microsoft.com/office/drawing/2014/main" id="{AB35A55C-3E0C-492A-AC91-402431DA59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0" t="59264" r="45880" b="3317"/>
          <a:stretch/>
        </p:blipFill>
        <p:spPr bwMode="auto">
          <a:xfrm>
            <a:off x="9559414" y="4001294"/>
            <a:ext cx="2231923" cy="256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ED1F17-2951-4C82-8E94-C8173CED35A5}"/>
              </a:ext>
            </a:extLst>
          </p:cNvPr>
          <p:cNvSpPr txBox="1"/>
          <p:nvPr/>
        </p:nvSpPr>
        <p:spPr>
          <a:xfrm>
            <a:off x="843116" y="3981630"/>
            <a:ext cx="632460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5113" indent="-26511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can show enlargement which is thought to indicate glymphatic dysfunction</a:t>
            </a:r>
          </a:p>
          <a:p>
            <a:pPr marL="265113" indent="-265113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much easier to see on 7T than 3T</a:t>
            </a:r>
          </a:p>
          <a:p>
            <a:pPr>
              <a:spcAft>
                <a:spcPts val="600"/>
              </a:spcAft>
            </a:pPr>
            <a:endParaRPr lang="en-CA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C4EBDC-2845-4F51-A6D1-2F2047F54789}"/>
              </a:ext>
            </a:extLst>
          </p:cNvPr>
          <p:cNvSpPr txBox="1"/>
          <p:nvPr/>
        </p:nvSpPr>
        <p:spPr>
          <a:xfrm>
            <a:off x="7243193" y="6535788"/>
            <a:ext cx="4027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400" b="0" i="0" dirty="0" err="1">
                <a:solidFill>
                  <a:srgbClr val="222222"/>
                </a:solidFill>
                <a:effectLst/>
                <a:latin typeface="Merriweather Sans" pitchFamily="2" charset="0"/>
              </a:rPr>
              <a:t>Granberg</a:t>
            </a:r>
            <a:r>
              <a:rPr lang="en-CA" sz="1400" b="0" i="0" dirty="0">
                <a:solidFill>
                  <a:srgbClr val="222222"/>
                </a:solidFill>
                <a:effectLst/>
                <a:latin typeface="Merriweather Sans" pitchFamily="2" charset="0"/>
              </a:rPr>
              <a:t>, T. </a:t>
            </a:r>
            <a:r>
              <a:rPr lang="en-CA" sz="1400" b="0" i="1" dirty="0">
                <a:solidFill>
                  <a:srgbClr val="222222"/>
                </a:solidFill>
                <a:effectLst/>
                <a:latin typeface="Merriweather Sans" pitchFamily="2" charset="0"/>
              </a:rPr>
              <a:t>J Neurol</a:t>
            </a:r>
            <a:r>
              <a:rPr lang="en-CA" sz="1400" b="0" i="0" dirty="0">
                <a:solidFill>
                  <a:srgbClr val="222222"/>
                </a:solidFill>
                <a:effectLst/>
                <a:latin typeface="Merriweather Sans" pitchFamily="2" charset="0"/>
              </a:rPr>
              <a:t> </a:t>
            </a:r>
            <a:r>
              <a:rPr lang="en-CA" sz="1400" b="1" i="0" dirty="0">
                <a:solidFill>
                  <a:srgbClr val="222222"/>
                </a:solidFill>
                <a:effectLst/>
                <a:latin typeface="Merriweather Sans" pitchFamily="2" charset="0"/>
              </a:rPr>
              <a:t>267</a:t>
            </a:r>
            <a:r>
              <a:rPr lang="en-CA" sz="1400" b="0" i="0" dirty="0">
                <a:solidFill>
                  <a:srgbClr val="222222"/>
                </a:solidFill>
                <a:effectLst/>
                <a:latin typeface="Merriweather Sans" pitchFamily="2" charset="0"/>
              </a:rPr>
              <a:t>, 3199–3212 (2020).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30921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0F949-466F-4645-ACE7-47D6C56E9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CSF and ISF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A7190-8BF6-4EE2-8B11-C136A95A7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CSF</a:t>
            </a:r>
          </a:p>
          <a:p>
            <a:pPr lvl="1"/>
            <a:r>
              <a:rPr lang="en-CA" dirty="0"/>
              <a:t>highly vascularised tissue located in ventricles that produces CSF</a:t>
            </a:r>
          </a:p>
          <a:p>
            <a:r>
              <a:rPr lang="en-CA" dirty="0"/>
              <a:t>ISF</a:t>
            </a:r>
          </a:p>
          <a:p>
            <a:pPr lvl="1"/>
            <a:r>
              <a:rPr lang="en-CA" dirty="0"/>
              <a:t>brings oxygen and nutrients to cells and clears away waste</a:t>
            </a:r>
          </a:p>
          <a:p>
            <a:r>
              <a:rPr lang="en-CA" dirty="0"/>
              <a:t>The mixing of CSF and ISF in vital to the waste clearance function of the glymphatic system</a:t>
            </a:r>
          </a:p>
        </p:txBody>
      </p:sp>
    </p:spTree>
    <p:extLst>
      <p:ext uri="{BB962C8B-B14F-4D97-AF65-F5344CB8AC3E}">
        <p14:creationId xmlns:p14="http://schemas.microsoft.com/office/powerpoint/2010/main" val="1940019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95247-F421-489E-9355-63CA4C14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CSF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C19B7-86CC-427A-8E09-80A573ECF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flow of CSF into brain is caused by</a:t>
            </a:r>
          </a:p>
          <a:p>
            <a:pPr lvl="1"/>
            <a:r>
              <a:rPr lang="en-CA" dirty="0"/>
              <a:t>constant pressure of production of new CSF</a:t>
            </a:r>
          </a:p>
          <a:p>
            <a:pPr lvl="1"/>
            <a:r>
              <a:rPr lang="en-CA" dirty="0"/>
              <a:t>pulsation of the heart drives CSF into the periarterial spaces</a:t>
            </a:r>
          </a:p>
          <a:p>
            <a:r>
              <a:rPr lang="en-CA" dirty="0"/>
              <a:t>CSF influx is increased during sleep</a:t>
            </a:r>
          </a:p>
          <a:p>
            <a:r>
              <a:rPr lang="en-CA" dirty="0"/>
              <a:t>CSF movement is considered pseudorandom with a turbulent flow component and a molecular diffusion component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67387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11733</TotalTime>
  <Words>1253</Words>
  <Application>Microsoft Office PowerPoint</Application>
  <PresentationFormat>Widescreen</PresentationFormat>
  <Paragraphs>165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Merriweather Sans</vt:lpstr>
      <vt:lpstr>Office Theme</vt:lpstr>
      <vt:lpstr>Imaging of Neurofluids</vt:lpstr>
      <vt:lpstr>Land Acknowledgment</vt:lpstr>
      <vt:lpstr>Neurofluids</vt:lpstr>
      <vt:lpstr>Glymphatic system</vt:lpstr>
      <vt:lpstr>Components of the Glymphatic System</vt:lpstr>
      <vt:lpstr>Neurovasculature</vt:lpstr>
      <vt:lpstr>Perivascular Spaces</vt:lpstr>
      <vt:lpstr>CSF and ISF</vt:lpstr>
      <vt:lpstr>CSF dynamics</vt:lpstr>
      <vt:lpstr>MRI in Neurofluids</vt:lpstr>
      <vt:lpstr>MRI methods to evaluate glymphatic system</vt:lpstr>
      <vt:lpstr>Gadolinium Based Contrast Agent (Gold standard)</vt:lpstr>
      <vt:lpstr>Diffusion Tensor Imaging of Neurofluids</vt:lpstr>
      <vt:lpstr>DTI methods</vt:lpstr>
      <vt:lpstr>Intravoxel Incoherent Motion (IVIM)</vt:lpstr>
      <vt:lpstr>Free Water Fraction (FWF) Diffusion</vt:lpstr>
      <vt:lpstr>DTI aLong the Perivascular Space (DTI-ALPS)</vt:lpstr>
      <vt:lpstr>Diffusion Kurtosis Imaging</vt:lpstr>
      <vt:lpstr>Low b-value (&lt;200–500 s/mm2) </vt:lpstr>
      <vt:lpstr>low-b DTI</vt:lpstr>
      <vt:lpstr>low-b DTI - acquisition</vt:lpstr>
      <vt:lpstr>low-b DTI - analysis</vt:lpstr>
      <vt:lpstr>Details from a recommended manuscript</vt:lpstr>
      <vt:lpstr>low-b DTI - dataset</vt:lpstr>
      <vt:lpstr>low-b DTI - analysis</vt:lpstr>
      <vt:lpstr>low-b DTI - analysis</vt:lpstr>
      <vt:lpstr>low-b DTI - analysis</vt:lpstr>
      <vt:lpstr>Questions and Discussion</vt:lpstr>
      <vt:lpstr>Next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Imaging of Neurofluids</dc:title>
  <dc:creator>Vavasour, Irene</dc:creator>
  <cp:lastModifiedBy>Vavasour, Irene</cp:lastModifiedBy>
  <cp:revision>52</cp:revision>
  <dcterms:created xsi:type="dcterms:W3CDTF">2025-11-17T21:19:08Z</dcterms:created>
  <dcterms:modified xsi:type="dcterms:W3CDTF">2025-12-01T19:13:46Z</dcterms:modified>
</cp:coreProperties>
</file>

<file path=docProps/thumbnail.jpeg>
</file>